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1" r:id="rId3"/>
    <p:sldId id="336" r:id="rId4"/>
    <p:sldId id="316" r:id="rId5"/>
    <p:sldId id="317" r:id="rId6"/>
    <p:sldId id="318" r:id="rId7"/>
    <p:sldId id="323" r:id="rId8"/>
    <p:sldId id="327" r:id="rId9"/>
    <p:sldId id="343" r:id="rId10"/>
    <p:sldId id="344" r:id="rId11"/>
    <p:sldId id="328" r:id="rId12"/>
    <p:sldId id="329" r:id="rId13"/>
    <p:sldId id="330" r:id="rId14"/>
    <p:sldId id="331" r:id="rId15"/>
    <p:sldId id="332" r:id="rId16"/>
    <p:sldId id="333" r:id="rId17"/>
    <p:sldId id="335" r:id="rId18"/>
    <p:sldId id="334" r:id="rId19"/>
    <p:sldId id="337" r:id="rId20"/>
    <p:sldId id="338" r:id="rId21"/>
    <p:sldId id="339" r:id="rId22"/>
    <p:sldId id="341" r:id="rId23"/>
    <p:sldId id="340" r:id="rId24"/>
    <p:sldId id="342" r:id="rId25"/>
    <p:sldId id="326" r:id="rId26"/>
    <p:sldId id="278" r:id="rId27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Montserrat Medium" panose="020B0604020202020204" charset="0"/>
      <p:regular r:id="rId34"/>
    </p:embeddedFont>
    <p:embeddedFont>
      <p:font typeface="Montserrat" panose="020B0604020202020204" charset="0"/>
      <p:regular r:id="rId35"/>
      <p:bold r:id="rId3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ADAD8B-45C5-A743-4B76-E9E0A99EBCCC}" name="GABRIELLA XAVIER DE SOUZA PEREIRA" initials="GXDSP" userId="GABRIELLA XAVIER DE SOUZA PER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ACA"/>
    <a:srgbClr val="835151"/>
    <a:srgbClr val="FF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E63CD-2400-9871-BCCA-78B688D07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8ACA6-1AE8-6EDC-87CA-D8F759E6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1F948-2190-46FA-4EB0-6CF4FBBE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079616-76F4-9DDB-B4FD-516A968A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4FEB94-8A33-1CA7-BB87-793A8F75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84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37EE5-FAA8-F0FB-DB64-E3D55660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1F6714-3B1A-75BF-4F59-11646F892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60193-3465-2DC5-1A48-002A48F9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9C4798-A5C2-6611-31AE-087D6215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1F26DD-F3B3-792B-8C42-67BCAA30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5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E31205-93A6-DAC6-5F10-99E62D9A5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F953E2-CA96-4EFC-963E-747E4A2D3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9C1EFE-C9A0-428D-36DD-1F0C8163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C0616-0451-9C32-9880-7E9525B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E74B9A-F784-856F-A8E5-1424189A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2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0B962-93C9-5804-EA38-AB584914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279317-AC63-F31F-4AB5-25121DA2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13B138-3D94-BD2D-D5C0-CEBB44EE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CBF0C-05BD-8221-F457-F4402F42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561816-80AF-3104-F6A1-DDA4557A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09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63423-706F-03FE-EC56-3553F0C3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D6A5E2-63EE-B1A5-4F79-AF3C2CE1B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525005-85AF-1BBD-9755-A9859ECD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A5FAE-2B4A-FF04-B481-2E46EBDA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38FC2-9B36-94A8-A969-0D71627C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72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67ABF-7F45-AE45-3D68-638E2F65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0B64A-B005-36D4-7CBC-56104000E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7C1779-5412-105A-AADE-A4847B89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58DD59-7A24-78A3-C069-CB92345D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6712AE-A18C-DCB6-E942-0F602013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1CCCC-92DC-2E57-4668-703A816F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32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0799E-4723-F722-C01C-9DA26687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1F64DA-14F0-E5A6-FA00-693429AE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9648FF-CF7F-6468-FF38-E38A3E91A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DBD7FE-D803-C02D-D2E1-FC29E2D95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9F1785-2A9E-CBD5-02EA-DE22393DD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0E5013B-0582-9458-A7CF-62AD0F01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F6B00C-895A-8555-7C70-E9086858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3D992B-12DD-CCF7-CEC0-D361E805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86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14D61-DCAA-906E-1145-C1B9CA6A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CA1994-F11E-401E-E8C2-46718016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4D123C-BE03-167A-4521-A6DE3091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027C0D-D7AF-4DE4-E21C-F2B63843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10B090-8E63-989C-709E-0246F46AA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33D617-80FE-6BAB-9FD8-5F92CACE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207C6-A4A6-8F71-B336-FE1C214F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00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3EC06-21BD-EFF5-4885-E1F111C9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9A587B-E0A5-80DC-DB90-3EAE2ED4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3560ED-EED1-125E-41E6-909617DC6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70B0CA-7B42-BA6F-00A1-D9A37543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74CED8-FAF0-01DC-2016-CD524DB6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47310-2F96-D162-4C40-F078281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46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ECBE-762B-E1F3-4FAB-905BCE4F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120A21-5889-C3F7-7E37-D58268919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B79F5D-F6D1-5A1C-0664-F00ADD1CD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FA50A3-651B-78D8-EBB6-2AD70F96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8A3ACF-573F-1843-59A1-7347CDC9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F94864-7196-83C2-3D7D-93C46EA9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39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937735-38AF-4C37-610C-BDD3C481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194609-321A-4B59-3570-AB175467D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34C903-06A4-6B54-6EB3-003FE90BB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0560-B97B-4547-933A-6CE484019E88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1F5029-3AD6-2B30-7C5E-FED8F4265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E78DF4-2B32-1E6C-D13C-16119D06E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07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4D8956-188C-44F2-B39E-4E9720BAEFB8}"/>
              </a:ext>
            </a:extLst>
          </p:cNvPr>
          <p:cNvSpPr/>
          <p:nvPr/>
        </p:nvSpPr>
        <p:spPr>
          <a:xfrm>
            <a:off x="-1" y="0"/>
            <a:ext cx="7184367" cy="6858000"/>
          </a:xfrm>
          <a:prstGeom prst="rect">
            <a:avLst/>
          </a:prstGeom>
          <a:solidFill>
            <a:srgbClr val="FFE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8F0429-FAA1-E8EC-E4C6-75C1C53049CE}"/>
              </a:ext>
            </a:extLst>
          </p:cNvPr>
          <p:cNvSpPr/>
          <p:nvPr/>
        </p:nvSpPr>
        <p:spPr>
          <a:xfrm>
            <a:off x="7185890" y="0"/>
            <a:ext cx="5006109" cy="685800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B667383-364B-2D93-04DE-96D1FB597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1957" r="11701" b="11783"/>
          <a:stretch/>
        </p:blipFill>
        <p:spPr>
          <a:xfrm>
            <a:off x="2004291" y="691635"/>
            <a:ext cx="2807855" cy="27373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37438E-DA5C-B1CF-493A-90287EC2DC7C}"/>
              </a:ext>
            </a:extLst>
          </p:cNvPr>
          <p:cNvSpPr txBox="1"/>
          <p:nvPr/>
        </p:nvSpPr>
        <p:spPr>
          <a:xfrm>
            <a:off x="955961" y="3447533"/>
            <a:ext cx="490450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835151"/>
                </a:solidFill>
                <a:latin typeface="Montserrat Medium" panose="020B0604020202020204" pitchFamily="2" charset="0"/>
              </a:rPr>
              <a:t>IGLU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09F61-D683-F305-165D-F857FD9862F4}"/>
              </a:ext>
            </a:extLst>
          </p:cNvPr>
          <p:cNvSpPr txBox="1"/>
          <p:nvPr/>
        </p:nvSpPr>
        <p:spPr>
          <a:xfrm>
            <a:off x="1138379" y="4829601"/>
            <a:ext cx="45396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GERENCIAMENTO ORGANIZACIONAL DE UMA SORVETERIA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DACD5D-11E0-53C7-CEF8-B0F323A3D37A}"/>
              </a:ext>
            </a:extLst>
          </p:cNvPr>
          <p:cNvSpPr txBox="1"/>
          <p:nvPr/>
        </p:nvSpPr>
        <p:spPr>
          <a:xfrm>
            <a:off x="7685460" y="2364338"/>
            <a:ext cx="4151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Análise e Desenvolvimento de Sistemas – 6º semestre</a:t>
            </a:r>
          </a:p>
          <a:p>
            <a:endParaRPr lang="pt-BR" sz="1600" dirty="0">
              <a:solidFill>
                <a:srgbClr val="FFEACA"/>
              </a:solidFill>
              <a:latin typeface="Montserrat Medium" panose="00000600000000000000" pitchFamily="2" charset="0"/>
            </a:endParaRPr>
          </a:p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Laboratório de Engenharia de Software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38C174B-C29D-9CD1-DD5F-E68588AC38DC}"/>
              </a:ext>
            </a:extLst>
          </p:cNvPr>
          <p:cNvSpPr txBox="1"/>
          <p:nvPr/>
        </p:nvSpPr>
        <p:spPr>
          <a:xfrm>
            <a:off x="7685460" y="4315570"/>
            <a:ext cx="41517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Danilo Lopes da Costa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Gabriella Xavier de Souza Pereira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João Camilo Rodrigues e Silva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C382C0E-8876-C200-4572-8C25645664C3}"/>
              </a:ext>
            </a:extLst>
          </p:cNvPr>
          <p:cNvCxnSpPr>
            <a:cxnSpLocks/>
          </p:cNvCxnSpPr>
          <p:nvPr/>
        </p:nvCxnSpPr>
        <p:spPr>
          <a:xfrm>
            <a:off x="7763971" y="3992695"/>
            <a:ext cx="1773382" cy="0"/>
          </a:xfrm>
          <a:prstGeom prst="line">
            <a:avLst/>
          </a:prstGeom>
          <a:ln w="28575">
            <a:solidFill>
              <a:srgbClr val="FFE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AEB36B8-1B99-DDCF-C0C0-8D2A794F2F8D}"/>
              </a:ext>
            </a:extLst>
          </p:cNvPr>
          <p:cNvCxnSpPr>
            <a:cxnSpLocks/>
          </p:cNvCxnSpPr>
          <p:nvPr/>
        </p:nvCxnSpPr>
        <p:spPr>
          <a:xfrm>
            <a:off x="3061877" y="4641421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4328B6-4118-683E-790C-7F11B7D2D9A4}"/>
              </a:ext>
            </a:extLst>
          </p:cNvPr>
          <p:cNvSpPr txBox="1"/>
          <p:nvPr/>
        </p:nvSpPr>
        <p:spPr>
          <a:xfrm>
            <a:off x="7685460" y="1305436"/>
            <a:ext cx="415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EACA"/>
                </a:solidFill>
                <a:latin typeface="Montserrat Medium" panose="00000600000000000000" pitchFamily="2" charset="0"/>
              </a:rPr>
              <a:t>Fatec Ferraz de Vasconcelos</a:t>
            </a:r>
          </a:p>
        </p:txBody>
      </p:sp>
    </p:spTree>
    <p:extLst>
      <p:ext uri="{BB962C8B-B14F-4D97-AF65-F5344CB8AC3E}">
        <p14:creationId xmlns:p14="http://schemas.microsoft.com/office/powerpoint/2010/main" val="671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1AEFB9E-9FD4-B58A-3455-1704B5EB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30" y="0"/>
            <a:ext cx="10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1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191DCD-5D31-784B-35B9-DB6B940D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8" y="0"/>
            <a:ext cx="5456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7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21FD82-17C3-8398-EB04-3943DEB2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04" y="0"/>
            <a:ext cx="4246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8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13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 DE CLASSES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83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934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15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CASOS DE USO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A86D68-F8D8-9930-13A9-F0A7E1DF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9537"/>
            <a:ext cx="88773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494719-AF4B-14CE-2D69-98E7CD70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04775"/>
            <a:ext cx="84105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220C982-F866-BD29-1F17-E9607B8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33350"/>
            <a:ext cx="87058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19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 smtClean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SEQUÊNCIA</a:t>
            </a:r>
            <a:endParaRPr lang="pt-BR" sz="3600" dirty="0">
              <a:solidFill>
                <a:srgbClr val="835151"/>
              </a:solidFill>
              <a:latin typeface="Montserrat Medium" panose="000006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1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SUMÁRIO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605003" y="2277934"/>
            <a:ext cx="53333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  DO PROJETO</a:t>
            </a:r>
            <a:endParaRPr lang="pt-BR" sz="1800" dirty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NECESSIDADE DO NEGÓCIO</a:t>
            </a:r>
          </a:p>
          <a:p>
            <a:pPr marL="342900" indent="-342900" algn="just">
              <a:buAutoNum type="arabicPeriod"/>
            </a:pPr>
            <a:endParaRPr lang="pt-BR" sz="1800" dirty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 ESCOPO</a:t>
            </a:r>
          </a:p>
          <a:p>
            <a:pPr marL="342900" indent="-342900" algn="just">
              <a:buAutoNum type="arabicPeriod"/>
            </a:pPr>
            <a:endParaRPr lang="pt-BR" sz="1800" dirty="0">
              <a:solidFill>
                <a:srgbClr val="83515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ESPECIFICAÇÕES TÉCNICAS</a:t>
            </a:r>
          </a:p>
          <a:p>
            <a:pPr marL="342900" indent="-342900" algn="just">
              <a:buAutoNum type="arabicPeriod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ENTIDADE-RELACIONAMENTO (MER)</a:t>
            </a: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6954307" y="2277934"/>
            <a:ext cx="45440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6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ATIVIDADES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</a:t>
            </a: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CLASSES</a:t>
            </a:r>
          </a:p>
          <a:p>
            <a:pPr marL="342900" indent="-342900" algn="just">
              <a:buFont typeface="+mj-lt"/>
              <a:buAutoNum type="arabicPeriod" startAt="6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 </a:t>
            </a: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CASOS DE </a:t>
            </a: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USO</a:t>
            </a:r>
            <a:endParaRPr lang="pt-BR" dirty="0" smtClean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SEQUÊNCIAS</a:t>
            </a: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 startAt="6"/>
            </a:pPr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APRESENTÃÇÃO DO </a:t>
            </a:r>
            <a:r>
              <a:rPr lang="pt-BR" dirty="0" smtClean="0">
                <a:solidFill>
                  <a:srgbClr val="835151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endParaRPr lang="pt-BR" dirty="0">
              <a:solidFill>
                <a:srgbClr val="835151"/>
              </a:solidFill>
              <a:latin typeface="Montserrat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291492" y="1660634"/>
            <a:ext cx="0" cy="3741683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05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70" y="0"/>
            <a:ext cx="9836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49" y="0"/>
            <a:ext cx="10254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5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60" y="0"/>
            <a:ext cx="9807846" cy="68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08" y="0"/>
            <a:ext cx="9816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6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25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APRESENTAÇÃO DO SISTEMA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26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2456817"/>
            <a:ext cx="819265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OBRIGADO(A) PELA ATENÇÃO!</a:t>
            </a:r>
          </a:p>
          <a:p>
            <a:pPr algn="ctr"/>
            <a:endParaRPr lang="pt-BR" sz="3600" dirty="0">
              <a:solidFill>
                <a:srgbClr val="835151"/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242243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28EF95BB-8FA3-528E-D6F6-93EC38EE40E5}"/>
              </a:ext>
            </a:extLst>
          </p:cNvPr>
          <p:cNvSpPr/>
          <p:nvPr/>
        </p:nvSpPr>
        <p:spPr>
          <a:xfrm>
            <a:off x="3058418" y="3051345"/>
            <a:ext cx="6075164" cy="241658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3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OBJETIVO DO PROJETO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4E8125-4DBF-36FC-7F10-834119DC5EE7}"/>
              </a:ext>
            </a:extLst>
          </p:cNvPr>
          <p:cNvGrpSpPr/>
          <p:nvPr/>
        </p:nvGrpSpPr>
        <p:grpSpPr>
          <a:xfrm>
            <a:off x="2530763" y="2327569"/>
            <a:ext cx="6345381" cy="2890828"/>
            <a:chOff x="928267" y="2632369"/>
            <a:chExt cx="4257936" cy="2890828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A8CB103-EC87-7297-EF38-1FFA8CAF61D7}"/>
                </a:ext>
              </a:extLst>
            </p:cNvPr>
            <p:cNvSpPr/>
            <p:nvPr/>
          </p:nvSpPr>
          <p:spPr>
            <a:xfrm>
              <a:off x="928267" y="2632369"/>
              <a:ext cx="4257936" cy="289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52D9E88-0D5D-0362-315E-248206435F5D}"/>
                </a:ext>
              </a:extLst>
            </p:cNvPr>
            <p:cNvSpPr txBox="1"/>
            <p:nvPr/>
          </p:nvSpPr>
          <p:spPr>
            <a:xfrm>
              <a:off x="1168399" y="3662284"/>
              <a:ext cx="3777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pt-BR" sz="1600" dirty="0">
                <a:solidFill>
                  <a:srgbClr val="83515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2968309" y="3051345"/>
            <a:ext cx="547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uma plataforma web responsiva (Iglu) para administrar o estoque de produtos, fornecedores, funcionários e vendas de uma sorveteria.</a:t>
            </a:r>
          </a:p>
        </p:txBody>
      </p:sp>
    </p:spTree>
    <p:extLst>
      <p:ext uri="{BB962C8B-B14F-4D97-AF65-F5344CB8AC3E}">
        <p14:creationId xmlns:p14="http://schemas.microsoft.com/office/powerpoint/2010/main" val="32226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4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NECESSIDADE DO NEGÓCIO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758ED9-CCC6-2170-115C-D9B4E7152F49}"/>
              </a:ext>
            </a:extLst>
          </p:cNvPr>
          <p:cNvSpPr txBox="1"/>
          <p:nvPr/>
        </p:nvSpPr>
        <p:spPr>
          <a:xfrm>
            <a:off x="605004" y="2387663"/>
            <a:ext cx="10635651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empresa em questão (Iglu), um negócio de família, vinha administrando seus serviços de maneira tradicional e “antiquada”, realizada em papéis. O atual dono, sentindo que a gerência dos negócios estava atrasada, optou pela inovação, com ferramentas tecnológicas presentes no mercado que poderiam impulsionar, melhorar e agilizar o registro de estoque de produtos, fornecedores, funcionários e vendas.</a:t>
            </a:r>
            <a:endParaRPr lang="pt-BR" sz="16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A255DB0-64B1-FF08-8BDC-DB7D6932B6CF}"/>
              </a:ext>
            </a:extLst>
          </p:cNvPr>
          <p:cNvSpPr/>
          <p:nvPr/>
        </p:nvSpPr>
        <p:spPr>
          <a:xfrm>
            <a:off x="794328" y="1909643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 smtClean="0">
                <a:solidFill>
                  <a:srgbClr val="835151"/>
                </a:solidFill>
                <a:latin typeface="Montserrat" panose="00000500000000000000" pitchFamily="2" charset="0"/>
              </a:rPr>
              <a:t>5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DESCRIÇÃO DO ESCOPO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B6C54DD-59B4-D71E-7DB3-973F9E674ED2}"/>
              </a:ext>
            </a:extLst>
          </p:cNvPr>
          <p:cNvSpPr/>
          <p:nvPr/>
        </p:nvSpPr>
        <p:spPr>
          <a:xfrm>
            <a:off x="605004" y="1773381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A9713DE7-16DA-1FE3-BFDC-25459CD7FA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6" y="2036766"/>
            <a:ext cx="484761" cy="48476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16562E-59FC-C27B-D5BF-2BCAA9CE1CCD}"/>
              </a:ext>
            </a:extLst>
          </p:cNvPr>
          <p:cNvSpPr txBox="1"/>
          <p:nvPr/>
        </p:nvSpPr>
        <p:spPr>
          <a:xfrm>
            <a:off x="2274465" y="2036766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Iglu conta com seções de estoque de produtos, fornecedores, funcionários e vendas.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433F846-B5EB-1269-3C29-09C5E98A3ECC}"/>
              </a:ext>
            </a:extLst>
          </p:cNvPr>
          <p:cNvSpPr/>
          <p:nvPr/>
        </p:nvSpPr>
        <p:spPr>
          <a:xfrm>
            <a:off x="812799" y="3341130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AED77B4-2747-8ED8-29DB-122CD544BF22}"/>
              </a:ext>
            </a:extLst>
          </p:cNvPr>
          <p:cNvSpPr/>
          <p:nvPr/>
        </p:nvSpPr>
        <p:spPr>
          <a:xfrm>
            <a:off x="623475" y="3204868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371D68-91AA-D02A-BDA6-B2F56B1C39A1}"/>
              </a:ext>
            </a:extLst>
          </p:cNvPr>
          <p:cNvSpPr txBox="1"/>
          <p:nvPr/>
        </p:nvSpPr>
        <p:spPr>
          <a:xfrm>
            <a:off x="2292936" y="3468253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Para acessar o sistema, é necessário estar registrado no banco de dados, tendo um perfil de administrador ou de funcionário.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69114EB4-51FA-8271-4E87-475F6ACB26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2" y="3495525"/>
            <a:ext cx="461412" cy="46141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EAAC9DE2-F906-1B58-A7A7-6A60A957EC3D}"/>
              </a:ext>
            </a:extLst>
          </p:cNvPr>
          <p:cNvSpPr/>
          <p:nvPr/>
        </p:nvSpPr>
        <p:spPr>
          <a:xfrm>
            <a:off x="812799" y="4776897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861CD90-144D-A763-1401-5426A919793B}"/>
              </a:ext>
            </a:extLst>
          </p:cNvPr>
          <p:cNvSpPr/>
          <p:nvPr/>
        </p:nvSpPr>
        <p:spPr>
          <a:xfrm>
            <a:off x="623475" y="4640635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984C62E-4AEC-B1A2-C9AD-EA419AA91C1E}"/>
              </a:ext>
            </a:extLst>
          </p:cNvPr>
          <p:cNvSpPr txBox="1"/>
          <p:nvPr/>
        </p:nvSpPr>
        <p:spPr>
          <a:xfrm>
            <a:off x="2292936" y="4904020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não será voltado a clientes da sorveteria, mas, sim, à própria sorveteria, para ajuda-la em seu gerenciamento interno.</a:t>
            </a: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E8F10AE9-9053-BE5D-DC6C-37AB6CAEAB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" y="4929784"/>
            <a:ext cx="460652" cy="4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4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6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ESPECIFICAÇÕES TÉCNICAS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DB6E61F7-DF65-0CE2-10F8-2E0A42B55152}"/>
              </a:ext>
            </a:extLst>
          </p:cNvPr>
          <p:cNvSpPr/>
          <p:nvPr/>
        </p:nvSpPr>
        <p:spPr>
          <a:xfrm>
            <a:off x="932874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4232783-274C-7399-4269-76C86A430DCA}"/>
              </a:ext>
            </a:extLst>
          </p:cNvPr>
          <p:cNvSpPr/>
          <p:nvPr/>
        </p:nvSpPr>
        <p:spPr>
          <a:xfrm>
            <a:off x="605004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 com confiança baixa">
            <a:extLst>
              <a:ext uri="{FF2B5EF4-FFF2-40B4-BE49-F238E27FC236}">
                <a16:creationId xmlns:a16="http://schemas.microsoft.com/office/drawing/2014/main" id="{9DBC8D92-36A9-FC15-5E2F-70C2CA4412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87" y="2109080"/>
            <a:ext cx="595719" cy="59571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3053024-572E-CAF8-04A0-FB18813C206F}"/>
              </a:ext>
            </a:extLst>
          </p:cNvPr>
          <p:cNvSpPr/>
          <p:nvPr/>
        </p:nvSpPr>
        <p:spPr>
          <a:xfrm>
            <a:off x="932874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1879755-97F9-9D10-B39C-EE4BE9FEFC81}"/>
              </a:ext>
            </a:extLst>
          </p:cNvPr>
          <p:cNvSpPr/>
          <p:nvPr/>
        </p:nvSpPr>
        <p:spPr>
          <a:xfrm>
            <a:off x="605004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E274D7A-0179-DDBE-4C8A-C323F73DC584}"/>
              </a:ext>
            </a:extLst>
          </p:cNvPr>
          <p:cNvSpPr/>
          <p:nvPr/>
        </p:nvSpPr>
        <p:spPr>
          <a:xfrm>
            <a:off x="932874" y="535613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968BBF-D5EF-F7C2-D33C-7A45F6D458CD}"/>
              </a:ext>
            </a:extLst>
          </p:cNvPr>
          <p:cNvSpPr/>
          <p:nvPr/>
        </p:nvSpPr>
        <p:spPr>
          <a:xfrm>
            <a:off x="605004" y="521063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CA7CADDC-CECF-A7B5-417F-248016C26E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9" y="3840515"/>
            <a:ext cx="599957" cy="599957"/>
          </a:xfrm>
          <a:prstGeom prst="rect">
            <a:avLst/>
          </a:prstGeom>
        </p:spPr>
      </p:pic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9C35F283-4DAB-262E-6572-0804939A4C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8" y="5414911"/>
            <a:ext cx="599957" cy="59995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3610BD-EECD-FCD8-87A1-D53B850D43BE}"/>
              </a:ext>
            </a:extLst>
          </p:cNvPr>
          <p:cNvSpPr txBox="1"/>
          <p:nvPr/>
        </p:nvSpPr>
        <p:spPr>
          <a:xfrm>
            <a:off x="2274465" y="204818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marcação HTML5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48D60F9-8163-7D35-87AA-FFCBA1B0AF90}"/>
              </a:ext>
            </a:extLst>
          </p:cNvPr>
          <p:cNvSpPr txBox="1"/>
          <p:nvPr/>
        </p:nvSpPr>
        <p:spPr>
          <a:xfrm>
            <a:off x="2250961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estilo CSS3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92AA7E4-9616-9A09-BAAA-8528F8CFCC55}"/>
              </a:ext>
            </a:extLst>
          </p:cNvPr>
          <p:cNvSpPr txBox="1"/>
          <p:nvPr/>
        </p:nvSpPr>
        <p:spPr>
          <a:xfrm>
            <a:off x="2274465" y="534613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programação PHP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D62C74F-4826-E2EC-3E7A-B02F0B81C2B5}"/>
              </a:ext>
            </a:extLst>
          </p:cNvPr>
          <p:cNvSpPr/>
          <p:nvPr/>
        </p:nvSpPr>
        <p:spPr>
          <a:xfrm>
            <a:off x="6423870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118C399-6956-8720-0D3B-4B8C6E2373F4}"/>
              </a:ext>
            </a:extLst>
          </p:cNvPr>
          <p:cNvSpPr/>
          <p:nvPr/>
        </p:nvSpPr>
        <p:spPr>
          <a:xfrm>
            <a:off x="6096000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C2BEFA-BFAA-02EE-303B-14555BE27EFB}"/>
              </a:ext>
            </a:extLst>
          </p:cNvPr>
          <p:cNvSpPr txBox="1"/>
          <p:nvPr/>
        </p:nvSpPr>
        <p:spPr>
          <a:xfrm>
            <a:off x="7741957" y="2253449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Framework </a:t>
            </a:r>
            <a:r>
              <a:rPr lang="pt-BR" dirty="0" err="1">
                <a:solidFill>
                  <a:srgbClr val="835151"/>
                </a:solidFill>
                <a:latin typeface="Montserrat" panose="00000500000000000000" pitchFamily="2" charset="0"/>
              </a:rPr>
              <a:t>Bootstrap</a:t>
            </a:r>
            <a:endParaRPr lang="pt-BR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0C3108A-9B73-90BA-5949-8BE54634CC9B}"/>
              </a:ext>
            </a:extLst>
          </p:cNvPr>
          <p:cNvSpPr/>
          <p:nvPr/>
        </p:nvSpPr>
        <p:spPr>
          <a:xfrm>
            <a:off x="6423870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EE10C26-8143-9F07-4BAC-3115C8EBDFC5}"/>
              </a:ext>
            </a:extLst>
          </p:cNvPr>
          <p:cNvSpPr/>
          <p:nvPr/>
        </p:nvSpPr>
        <p:spPr>
          <a:xfrm>
            <a:off x="6096000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6070267-0730-2612-FEAB-3DC27FC1D365}"/>
              </a:ext>
            </a:extLst>
          </p:cNvPr>
          <p:cNvSpPr txBox="1"/>
          <p:nvPr/>
        </p:nvSpPr>
        <p:spPr>
          <a:xfrm>
            <a:off x="7741957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Banco de Dados MySQL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9B78619-0736-6792-9023-D71F36F77739}"/>
              </a:ext>
            </a:extLst>
          </p:cNvPr>
          <p:cNvSpPr/>
          <p:nvPr/>
        </p:nvSpPr>
        <p:spPr>
          <a:xfrm>
            <a:off x="6423870" y="5353919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8AB6E78-DD95-9645-443F-7FCAAFB7524D}"/>
              </a:ext>
            </a:extLst>
          </p:cNvPr>
          <p:cNvSpPr/>
          <p:nvPr/>
        </p:nvSpPr>
        <p:spPr>
          <a:xfrm>
            <a:off x="6096000" y="5208420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F42E33B-25F0-107B-9C38-D097615F90A0}"/>
              </a:ext>
            </a:extLst>
          </p:cNvPr>
          <p:cNvSpPr txBox="1"/>
          <p:nvPr/>
        </p:nvSpPr>
        <p:spPr>
          <a:xfrm>
            <a:off x="7741957" y="5559180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Servidor local XAMPP</a:t>
            </a:r>
          </a:p>
        </p:txBody>
      </p:sp>
      <p:pic>
        <p:nvPicPr>
          <p:cNvPr id="42" name="Imagem 41" descr="Forma, Seta&#10;&#10;Descrição gerada automaticamente">
            <a:extLst>
              <a:ext uri="{FF2B5EF4-FFF2-40B4-BE49-F238E27FC236}">
                <a16:creationId xmlns:a16="http://schemas.microsoft.com/office/drawing/2014/main" id="{6A1804DE-7EAE-58CF-4EFF-BA00C377869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5" y="3840515"/>
            <a:ext cx="599956" cy="599956"/>
          </a:xfrm>
          <a:prstGeom prst="rect">
            <a:avLst/>
          </a:prstGeom>
        </p:spPr>
      </p:pic>
      <p:pic>
        <p:nvPicPr>
          <p:cNvPr id="44" name="Imagem 43" descr="Logotipo&#10;&#10;Descrição gerada automaticamente">
            <a:extLst>
              <a:ext uri="{FF2B5EF4-FFF2-40B4-BE49-F238E27FC236}">
                <a16:creationId xmlns:a16="http://schemas.microsoft.com/office/drawing/2014/main" id="{409000E6-FA37-2752-4D78-F8178B211A0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4" y="2138136"/>
            <a:ext cx="599957" cy="599957"/>
          </a:xfrm>
          <a:prstGeom prst="rect">
            <a:avLst/>
          </a:prstGeom>
        </p:spPr>
      </p:pic>
      <p:pic>
        <p:nvPicPr>
          <p:cNvPr id="46" name="Imagem 45" descr="Desenho de cachorro com a língua de fora&#10;&#10;Descrição gerada automaticamente com confiança média">
            <a:extLst>
              <a:ext uri="{FF2B5EF4-FFF2-40B4-BE49-F238E27FC236}">
                <a16:creationId xmlns:a16="http://schemas.microsoft.com/office/drawing/2014/main" id="{15E3FDB2-37DA-2255-F838-54A33BB91C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09" y="5443867"/>
            <a:ext cx="594017" cy="59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5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7</a:t>
            </a:r>
            <a:endParaRPr lang="pt-BR" sz="14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2733815"/>
            <a:ext cx="819265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 smtClean="0">
                <a:solidFill>
                  <a:srgbClr val="835151"/>
                </a:solidFill>
                <a:latin typeface="Montserrat Medium" panose="00000600000000000000" pitchFamily="2" charset="0"/>
              </a:rPr>
              <a:t>MODELO ENTIDADE RELACIONAMENTO (MER)</a:t>
            </a:r>
            <a:endParaRPr lang="pt-BR" sz="3600" dirty="0">
              <a:solidFill>
                <a:srgbClr val="835151"/>
              </a:solidFill>
              <a:latin typeface="Montserrat Medium" panose="00000600000000000000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1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59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ATIVIDADES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921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304</Words>
  <Application>Microsoft Office PowerPoint</Application>
  <PresentationFormat>Widescreen</PresentationFormat>
  <Paragraphs>66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Calibri</vt:lpstr>
      <vt:lpstr>Arial</vt:lpstr>
      <vt:lpstr>Calibri Light</vt:lpstr>
      <vt:lpstr>Montserrat Medium</vt:lpstr>
      <vt:lpstr>Times New Roman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GABRIELLA XAVIER DE SOUZA PEREIRA</dc:creator>
  <cp:lastModifiedBy>ADS2011006</cp:lastModifiedBy>
  <cp:revision>36</cp:revision>
  <dcterms:created xsi:type="dcterms:W3CDTF">2022-06-01T05:05:58Z</dcterms:created>
  <dcterms:modified xsi:type="dcterms:W3CDTF">2022-11-25T22:50:41Z</dcterms:modified>
</cp:coreProperties>
</file>